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2" r:id="rId3"/>
    <p:sldId id="257" r:id="rId4"/>
    <p:sldId id="280" r:id="rId5"/>
    <p:sldId id="281" r:id="rId6"/>
    <p:sldId id="282" r:id="rId7"/>
    <p:sldId id="283" r:id="rId8"/>
    <p:sldId id="284" r:id="rId9"/>
    <p:sldId id="279" r:id="rId10"/>
    <p:sldId id="278" r:id="rId11"/>
    <p:sldId id="285" r:id="rId12"/>
    <p:sldId id="286" r:id="rId13"/>
    <p:sldId id="287" r:id="rId14"/>
    <p:sldId id="28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1FF"/>
    <a:srgbClr val="4478B6"/>
    <a:srgbClr val="CFE6F1"/>
    <a:srgbClr val="B3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 varScale="1">
        <p:scale>
          <a:sx n="96" d="100"/>
          <a:sy n="96" d="100"/>
        </p:scale>
        <p:origin x="203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P</a:t>
            </a:r>
            <a:r>
              <a:rPr lang="en-US" dirty="0" err="1"/>
              <a:t>raktikum</a:t>
            </a:r>
            <a:r>
              <a:rPr lang="en-US" dirty="0"/>
              <a:t> </a:t>
            </a:r>
            <a:r>
              <a:rPr lang="en-US" dirty="0" err="1"/>
              <a:t>iz</a:t>
            </a:r>
            <a:br>
              <a:rPr lang="en-US" dirty="0"/>
            </a:br>
            <a:r>
              <a:rPr lang="en-US" b="1" dirty="0" err="1"/>
              <a:t>O</a:t>
            </a:r>
            <a:r>
              <a:rPr lang="en-US" dirty="0" err="1"/>
              <a:t>bjektno</a:t>
            </a:r>
            <a:r>
              <a:rPr lang="en-US" dirty="0"/>
              <a:t> </a:t>
            </a:r>
            <a:r>
              <a:rPr lang="en-US" b="1" dirty="0" err="1"/>
              <a:t>o</a:t>
            </a:r>
            <a:r>
              <a:rPr lang="en-US" dirty="0" err="1"/>
              <a:t>rijentisanog</a:t>
            </a:r>
            <a:r>
              <a:rPr lang="en-US" dirty="0"/>
              <a:t> </a:t>
            </a:r>
            <a:r>
              <a:rPr lang="en-US" b="1" dirty="0" err="1"/>
              <a:t>p</a:t>
            </a:r>
            <a:r>
              <a:rPr lang="en-US" dirty="0" err="1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14600"/>
          </a:xfrm>
        </p:spPr>
        <p:txBody>
          <a:bodyPr>
            <a:normAutofit/>
          </a:bodyPr>
          <a:lstStyle/>
          <a:p>
            <a:r>
              <a:rPr lang="en-US" dirty="0"/>
              <a:t>13S112POOP</a:t>
            </a:r>
          </a:p>
          <a:p>
            <a:r>
              <a:rPr lang="en-US" dirty="0"/>
              <a:t>Java</a:t>
            </a:r>
          </a:p>
          <a:p>
            <a:r>
              <a:rPr lang="en-US" dirty="0"/>
              <a:t>JavaFX, MVC </a:t>
            </a:r>
            <a:r>
              <a:rPr lang="en-US" dirty="0" err="1"/>
              <a:t>arhitektura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FXML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r>
              <a:rPr lang="sr-Latn-RS" dirty="0"/>
              <a:t>Pravljenje objekata pomoću XML sintakse</a:t>
            </a:r>
          </a:p>
          <a:p>
            <a:r>
              <a:rPr lang="sr-Latn-RS" dirty="0"/>
              <a:t>Aplikacija za pravljenje objekata </a:t>
            </a:r>
          </a:p>
          <a:p>
            <a:pPr lvl="1"/>
            <a:r>
              <a:rPr lang="sr-Latn-RS" dirty="0"/>
              <a:t>Scene </a:t>
            </a:r>
            <a:r>
              <a:rPr lang="sr-Latn-RS" dirty="0" err="1"/>
              <a:t>Builder</a:t>
            </a:r>
            <a:endParaRPr lang="sr-Latn-RS" dirty="0"/>
          </a:p>
          <a:p>
            <a:r>
              <a:rPr lang="sr-Latn-RS" dirty="0"/>
              <a:t>Mogućnost definisanja kontrolera za događaje</a:t>
            </a:r>
          </a:p>
          <a:p>
            <a:r>
              <a:rPr lang="sr-Latn-RS" dirty="0"/>
              <a:t>Mogućnost pristupa do objekta iz Java koda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FXML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2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&lt;?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xml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version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="1.0"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encoding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="UTF-8"?&gt;</a:t>
            </a:r>
          </a:p>
          <a:p>
            <a:pPr marL="0" indent="0">
              <a:buNone/>
            </a:pP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&lt;?import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javafx.scene.control.Button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?&gt;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&lt;?import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javafx.scene.shape.Rectangle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?&gt;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&lt;?import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javafx.scene.layout.StackPane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?&gt;</a:t>
            </a:r>
          </a:p>
          <a:p>
            <a:pPr marL="0" indent="0">
              <a:buNone/>
            </a:pP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StackPane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b="1" dirty="0" err="1">
                <a:latin typeface="Courier New" pitchFamily="49" charset="0"/>
                <a:cs typeface="Courier New" pitchFamily="49" charset="0"/>
              </a:rPr>
              <a:t>fx:id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="pane"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xmlns:fx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="http://javafx.com/fxml"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2000" b="1" dirty="0" err="1">
                <a:latin typeface="Courier New" pitchFamily="49" charset="0"/>
                <a:cs typeface="Courier New" pitchFamily="49" charset="0"/>
              </a:rPr>
              <a:t>fx:controller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="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com.example.poop_fx.HelloController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"&gt;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&lt;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Rectangle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b="1" dirty="0" err="1">
                <a:latin typeface="Courier New" pitchFamily="49" charset="0"/>
                <a:cs typeface="Courier New" pitchFamily="49" charset="0"/>
              </a:rPr>
              <a:t>fx:id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="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rectangle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"/&gt;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&lt;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Button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text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="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Hello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!" </a:t>
            </a:r>
            <a:r>
              <a:rPr lang="sr-Latn-RS" sz="2000" b="1" dirty="0" err="1">
                <a:latin typeface="Courier New" pitchFamily="49" charset="0"/>
                <a:cs typeface="Courier New" pitchFamily="49" charset="0"/>
              </a:rPr>
              <a:t>onAction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="#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onHelloButtonClick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"/&gt;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&lt;/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StackPane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0385378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FXML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410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public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class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HelloController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@FXML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public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Rectangle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b="1" dirty="0" err="1">
                <a:latin typeface="Courier New" pitchFamily="49" charset="0"/>
                <a:cs typeface="Courier New" pitchFamily="49" charset="0"/>
              </a:rPr>
              <a:t>rectangle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@FXML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public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StackPane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pane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@FXML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protected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b="1" dirty="0" err="1">
                <a:latin typeface="Courier New" pitchFamily="49" charset="0"/>
                <a:cs typeface="Courier New" pitchFamily="49" charset="0"/>
              </a:rPr>
              <a:t>onHelloButtonClick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    …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rectangle.setWidth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width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rectangle.setHeight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2000" dirty="0" err="1">
                <a:latin typeface="Courier New" pitchFamily="49" charset="0"/>
                <a:cs typeface="Courier New" pitchFamily="49" charset="0"/>
              </a:rPr>
              <a:t>height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45688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FXML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410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@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Override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public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start(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Stage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stage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throws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IOException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1800" b="1" dirty="0" err="1">
                <a:latin typeface="Courier New" pitchFamily="49" charset="0"/>
                <a:cs typeface="Courier New" pitchFamily="49" charset="0"/>
              </a:rPr>
              <a:t>FXMLLoader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fxmlLoader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new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br>
              <a:rPr lang="sr-Latn-RS" sz="1800" dirty="0">
                <a:latin typeface="Courier New" pitchFamily="49" charset="0"/>
                <a:cs typeface="Courier New" pitchFamily="49" charset="0"/>
              </a:rPr>
            </a:b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FXMLLoader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HelloWindow.class.getResource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("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hello-view.fxml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"));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Scene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scene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new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Scene(</a:t>
            </a:r>
            <a:r>
              <a:rPr lang="sr-Latn-RS" sz="1800" b="1" dirty="0" err="1">
                <a:latin typeface="Courier New" pitchFamily="49" charset="0"/>
                <a:cs typeface="Courier New" pitchFamily="49" charset="0"/>
              </a:rPr>
              <a:t>fxmlLoader.load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(), 320, 240);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stage.setTitle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("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Hello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!");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stage.setScene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(scene);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stage.</a:t>
            </a:r>
            <a:r>
              <a:rPr lang="sr-Latn-RS" sz="1800" b="1" dirty="0" err="1">
                <a:latin typeface="Courier New" pitchFamily="49" charset="0"/>
                <a:cs typeface="Courier New" pitchFamily="49" charset="0"/>
              </a:rPr>
              <a:t>setOnShown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event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-&gt; {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    ((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HelloController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fxmlLoader.getController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())</a:t>
            </a:r>
            <a:br>
              <a:rPr lang="sr-Latn-RS" sz="1800" dirty="0">
                <a:latin typeface="Courier New" pitchFamily="49" charset="0"/>
                <a:cs typeface="Courier New" pitchFamily="49" charset="0"/>
              </a:rPr>
            </a:b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    .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onHelloButtonClick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});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sr-Latn-RS" sz="1800" dirty="0" err="1">
                <a:latin typeface="Courier New" pitchFamily="49" charset="0"/>
                <a:cs typeface="Courier New" pitchFamily="49" charset="0"/>
              </a:rPr>
              <a:t>stage.show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9B5638A-32A7-453F-939A-F8F5CAC52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4267519"/>
            <a:ext cx="2711197" cy="236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034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3FBE7-B836-47EA-A28B-55DA08666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JavaFX</a:t>
            </a:r>
            <a:r>
              <a:rPr lang="sr-Latn-RS" dirty="0"/>
              <a:t> CS</a:t>
            </a:r>
            <a:r>
              <a:rPr lang="en-US" dirty="0"/>
              <a:t>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16763-D168-4329-ACF2-ED11582BD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525963"/>
          </a:xfrm>
        </p:spPr>
        <p:txBody>
          <a:bodyPr>
            <a:normAutofit fontScale="77500" lnSpcReduction="20000"/>
          </a:bodyPr>
          <a:lstStyle/>
          <a:p>
            <a:r>
              <a:rPr lang="sr-Latn-RS" dirty="0"/>
              <a:t>Podešavanje izgleda</a:t>
            </a:r>
          </a:p>
          <a:p>
            <a:r>
              <a:rPr lang="sr-Latn-RS" dirty="0"/>
              <a:t>CS</a:t>
            </a:r>
            <a:r>
              <a:rPr lang="en-US"/>
              <a:t>S</a:t>
            </a:r>
            <a:r>
              <a:rPr lang="sr-Latn-RS"/>
              <a:t>:</a:t>
            </a:r>
            <a:endParaRPr lang="sr-Latn-RS" dirty="0"/>
          </a:p>
          <a:p>
            <a:pPr marL="0" indent="0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.my-rectangle 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    -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-fill: red;</a:t>
            </a:r>
          </a:p>
          <a:p>
            <a:pPr marL="0" indent="0">
              <a:buNone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    -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-stroke: black;</a:t>
            </a:r>
          </a:p>
          <a:p>
            <a:pPr marL="0" indent="0">
              <a:buNone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    -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-stroke-width: 5;</a:t>
            </a:r>
          </a:p>
          <a:p>
            <a:pPr marL="0" indent="0">
              <a:buNone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    -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-stroke-dash-array: 12 2 4 2;</a:t>
            </a:r>
          </a:p>
          <a:p>
            <a:pPr marL="0" indent="0">
              <a:buNone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    -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-stroke-dash-offset: 6;</a:t>
            </a:r>
          </a:p>
          <a:p>
            <a:pPr marL="0" indent="0">
              <a:buNone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    -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-stroke-line-cap: butt;</a:t>
            </a:r>
          </a:p>
          <a:p>
            <a:pPr marL="0" indent="0">
              <a:buNone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}</a:t>
            </a:r>
            <a:endParaRPr lang="sr-Latn-RS" sz="2600" dirty="0">
              <a:latin typeface="Courier New" pitchFamily="49" charset="0"/>
              <a:cs typeface="Courier New" pitchFamily="49" charset="0"/>
            </a:endParaRPr>
          </a:p>
          <a:p>
            <a:r>
              <a:rPr lang="sr-Latn-RS" dirty="0"/>
              <a:t>FXML:</a:t>
            </a:r>
          </a:p>
          <a:p>
            <a:pPr marL="0" indent="0">
              <a:buNone/>
            </a:pPr>
            <a:r>
              <a:rPr lang="en-US" sz="2600" dirty="0">
                <a:latin typeface="Courier New" pitchFamily="49" charset="0"/>
                <a:cs typeface="Courier New" pitchFamily="49" charset="0"/>
              </a:rPr>
              <a:t>&lt;Rectangle 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fx:id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="rectangle" </a:t>
            </a:r>
            <a:r>
              <a:rPr lang="en-US" sz="2600" b="1" dirty="0" err="1">
                <a:latin typeface="Courier New" pitchFamily="49" charset="0"/>
                <a:cs typeface="Courier New" pitchFamily="49" charset="0"/>
              </a:rPr>
              <a:t>styleClass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="my-rectangle"/&gt;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229C417-49EF-49BA-B0E8-DDB69856F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623" y="1219200"/>
            <a:ext cx="2899777" cy="252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/>
              <a:t>Komponente grafičkog korisničkog interfejsa</a:t>
            </a:r>
            <a:br>
              <a:rPr lang="en-US" dirty="0"/>
            </a:br>
            <a:r>
              <a:rPr lang="en-US" sz="3100" i="1" dirty="0" err="1">
                <a:latin typeface="+mn-lt"/>
                <a:cs typeface="Courier New" pitchFamily="49" charset="0"/>
              </a:rPr>
              <a:t>JavaF</a:t>
            </a:r>
            <a:r>
              <a:rPr lang="sr-Latn-RS" sz="3100" i="1" dirty="0">
                <a:latin typeface="+mn-lt"/>
                <a:cs typeface="Courier New" pitchFamily="49" charset="0"/>
              </a:rPr>
              <a:t>X</a:t>
            </a:r>
            <a:endParaRPr lang="en-US" i="1" dirty="0">
              <a:latin typeface="+mn-lt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5105400"/>
          </a:xfrm>
        </p:spPr>
        <p:txBody>
          <a:bodyPr>
            <a:normAutofit/>
          </a:bodyPr>
          <a:lstStyle/>
          <a:p>
            <a:r>
              <a:rPr lang="en-US" sz="2400" dirty="0" err="1"/>
              <a:t>Arhitektura</a:t>
            </a:r>
            <a:r>
              <a:rPr lang="en-US" sz="2400" dirty="0"/>
              <a:t> JavaFX </a:t>
            </a:r>
            <a:r>
              <a:rPr lang="en-US" sz="2400" dirty="0" err="1"/>
              <a:t>grafa</a:t>
            </a:r>
            <a:r>
              <a:rPr lang="en-US" sz="2400" dirty="0"/>
              <a:t> scene</a:t>
            </a:r>
          </a:p>
          <a:p>
            <a:endParaRPr lang="sr-Latn-R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sr-Latn-RS" sz="2400" dirty="0"/>
          </a:p>
          <a:p>
            <a:r>
              <a:rPr lang="sr-Latn-RS" sz="2400" dirty="0"/>
              <a:t>Kontrole korisničkog interfejsa – </a:t>
            </a:r>
            <a:r>
              <a:rPr lang="sr-Latn-RS" sz="2400" dirty="0" err="1"/>
              <a:t>Button</a:t>
            </a:r>
            <a:r>
              <a:rPr lang="sr-Latn-RS" sz="2400" dirty="0"/>
              <a:t>, </a:t>
            </a:r>
            <a:r>
              <a:rPr lang="sr-Latn-RS" sz="2400" dirty="0" err="1"/>
              <a:t>Lable</a:t>
            </a:r>
            <a:r>
              <a:rPr lang="sr-Latn-RS" sz="2400" dirty="0"/>
              <a:t>, </a:t>
            </a:r>
            <a:r>
              <a:rPr lang="sr-Latn-RS" sz="2400" dirty="0" err="1"/>
              <a:t>ChoiceBox</a:t>
            </a:r>
            <a:r>
              <a:rPr lang="sr-Latn-RS" sz="2400" dirty="0"/>
              <a:t>, </a:t>
            </a:r>
            <a:r>
              <a:rPr lang="sr-Latn-RS" sz="2400" dirty="0" err="1"/>
              <a:t>TableView</a:t>
            </a:r>
            <a:r>
              <a:rPr lang="sr-Latn-RS" sz="2400" dirty="0"/>
              <a:t>, …</a:t>
            </a:r>
          </a:p>
          <a:p>
            <a:r>
              <a:rPr lang="sr-Latn-RS" sz="2400" dirty="0"/>
              <a:t>Raspoređivanje – </a:t>
            </a:r>
            <a:r>
              <a:rPr lang="sr-Latn-RS" sz="2400" dirty="0" err="1"/>
              <a:t>VBox</a:t>
            </a:r>
            <a:r>
              <a:rPr lang="sr-Latn-RS" sz="2400" dirty="0"/>
              <a:t>, </a:t>
            </a:r>
            <a:r>
              <a:rPr lang="sr-Latn-RS" sz="2400" dirty="0" err="1"/>
              <a:t>HBox</a:t>
            </a:r>
            <a:r>
              <a:rPr lang="sr-Latn-RS" sz="2400" dirty="0"/>
              <a:t>, </a:t>
            </a:r>
            <a:r>
              <a:rPr lang="sr-Latn-RS" sz="2400" dirty="0" err="1"/>
              <a:t>StackPane</a:t>
            </a:r>
            <a:r>
              <a:rPr lang="sr-Latn-RS" sz="2400" dirty="0"/>
              <a:t>, </a:t>
            </a:r>
            <a:r>
              <a:rPr lang="sr-Latn-RS" sz="2400" dirty="0" err="1"/>
              <a:t>GridPane</a:t>
            </a:r>
            <a:r>
              <a:rPr lang="sr-Latn-RS" sz="2400" dirty="0"/>
              <a:t>, …</a:t>
            </a:r>
          </a:p>
          <a:p>
            <a:r>
              <a:rPr lang="sr-Latn-RS" sz="2400" dirty="0"/>
              <a:t>Oblici – </a:t>
            </a:r>
            <a:r>
              <a:rPr lang="sr-Latn-RS" sz="2400" dirty="0" err="1"/>
              <a:t>Rectangle</a:t>
            </a:r>
            <a:r>
              <a:rPr lang="sr-Latn-RS" sz="2400" dirty="0"/>
              <a:t>, Line, </a:t>
            </a:r>
            <a:r>
              <a:rPr lang="sr-Latn-RS" sz="2400" dirty="0" err="1"/>
              <a:t>Circle</a:t>
            </a:r>
            <a:r>
              <a:rPr lang="sr-Latn-RS" sz="2400" dirty="0"/>
              <a:t>, …</a:t>
            </a:r>
          </a:p>
          <a:p>
            <a:r>
              <a:rPr lang="sr-Latn-RS" sz="2400" dirty="0"/>
              <a:t>Izgled – FXML i CSS</a:t>
            </a:r>
          </a:p>
          <a:p>
            <a:endParaRPr lang="sr-Latn-RS" sz="2400" dirty="0"/>
          </a:p>
          <a:p>
            <a:endParaRPr lang="sr-Latn-RS" sz="20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/>
          </a:p>
          <a:p>
            <a:pPr lvl="1"/>
            <a:endParaRPr lang="en-US" sz="2000" i="1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B0F8D51-84DA-4803-B7BA-D114907800E1}"/>
              </a:ext>
            </a:extLst>
          </p:cNvPr>
          <p:cNvSpPr/>
          <p:nvPr/>
        </p:nvSpPr>
        <p:spPr>
          <a:xfrm>
            <a:off x="1219200" y="2133600"/>
            <a:ext cx="3733800" cy="1676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Stage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48DC04F-6771-4836-AD4B-9BD0F095E68C}"/>
              </a:ext>
            </a:extLst>
          </p:cNvPr>
          <p:cNvSpPr/>
          <p:nvPr/>
        </p:nvSpPr>
        <p:spPr>
          <a:xfrm>
            <a:off x="1371600" y="2590800"/>
            <a:ext cx="3429000" cy="11430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Scene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38F97EF-DB3E-4F01-A316-40DDA3834D5D}"/>
              </a:ext>
            </a:extLst>
          </p:cNvPr>
          <p:cNvSpPr/>
          <p:nvPr/>
        </p:nvSpPr>
        <p:spPr>
          <a:xfrm>
            <a:off x="1628454" y="2971800"/>
            <a:ext cx="3048000" cy="6858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sr-Latn-R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Root</a:t>
            </a:r>
            <a:r>
              <a:rPr lang="sr-Latn-R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sr-Latn-R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Node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EB0B46F-8959-4609-A2E6-C38B2B145420}"/>
              </a:ext>
            </a:extLst>
          </p:cNvPr>
          <p:cNvSpPr/>
          <p:nvPr/>
        </p:nvSpPr>
        <p:spPr>
          <a:xfrm>
            <a:off x="2895600" y="3077538"/>
            <a:ext cx="809946" cy="4572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sr-Latn-R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Node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3BB1227-DF41-45B5-8F82-7BC0087456EA}"/>
              </a:ext>
            </a:extLst>
          </p:cNvPr>
          <p:cNvSpPr/>
          <p:nvPr/>
        </p:nvSpPr>
        <p:spPr>
          <a:xfrm>
            <a:off x="3762054" y="3086100"/>
            <a:ext cx="809946" cy="4572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sr-Latn-RS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Node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/>
              <a:t>Komponente grafičkog korisničkog interfejsa</a:t>
            </a:r>
            <a:br>
              <a:rPr lang="en-US" dirty="0"/>
            </a:br>
            <a:r>
              <a:rPr lang="sr-Latn-RS" sz="3100" i="1" dirty="0" err="1">
                <a:latin typeface="+mn-lt"/>
                <a:cs typeface="Courier New" pitchFamily="49" charset="0"/>
              </a:rPr>
              <a:t>JavaFX</a:t>
            </a:r>
            <a:endParaRPr lang="en-US" i="1" dirty="0">
              <a:latin typeface="+mn-lt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400" dirty="0"/>
              <a:t>Primer </a:t>
            </a:r>
            <a:r>
              <a:rPr lang="en-US" sz="2400" dirty="0" err="1"/>
              <a:t>otvaranja</a:t>
            </a:r>
            <a:r>
              <a:rPr lang="en-US" sz="2400" dirty="0"/>
              <a:t> </a:t>
            </a:r>
            <a:r>
              <a:rPr lang="en-US" sz="2400" dirty="0" err="1"/>
              <a:t>prozora</a:t>
            </a:r>
            <a:r>
              <a:rPr lang="en-US" sz="2400" dirty="0"/>
              <a:t>: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public class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HelloWindow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extends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Application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@Override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public void start(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Stage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stage) throws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IOException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Scene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scene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new Scene(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getParent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(), 320, 240);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stage.setTitle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("Hello!");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stage.setScene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(scene);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stage.show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private Parent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getParent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return new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StackPane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public static void main(String[]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launch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B7B04109-6992-4B6B-98FC-C9DD7D423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168" y="3657600"/>
            <a:ext cx="2507994" cy="21974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/>
              <a:t>Komponente grafičkog korisničkog interfejsa</a:t>
            </a:r>
            <a:br>
              <a:rPr lang="en-US" dirty="0"/>
            </a:br>
            <a:r>
              <a:rPr lang="sr-Latn-RS" sz="3100" i="1" dirty="0" err="1">
                <a:latin typeface="+mn-lt"/>
                <a:cs typeface="Courier New" pitchFamily="49" charset="0"/>
              </a:rPr>
              <a:t>JavaFX</a:t>
            </a:r>
            <a:endParaRPr lang="en-US" i="1" dirty="0">
              <a:latin typeface="+mn-lt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sr-Latn-RS" sz="2400" dirty="0"/>
              <a:t>Dodavanje sadržaja: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private void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createContent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(Pane parent) {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Button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button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new Button("Hello");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int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minPadding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10;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double width =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parent.getWidth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 -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minPadding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double height =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parent.getHeight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 -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minPadding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Rectangle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rectangle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new Rectangle(width, height);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rectangle.setFill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(new Color(0, 0, 0, 0));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rectangle.setStroke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(new Color(0, 0, 0, 1));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parent.getChildren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().add(rectangle);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parent.getChildren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().add(button);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B859F0B-6F09-45EC-B803-41CB2D932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189" y="935734"/>
            <a:ext cx="2869946" cy="249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12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/>
              <a:t>Komponente grafičkog korisničkog interfejsa</a:t>
            </a:r>
            <a:br>
              <a:rPr lang="en-US" dirty="0"/>
            </a:br>
            <a:r>
              <a:rPr lang="sr-Latn-RS" sz="3100" i="1" dirty="0" err="1">
                <a:latin typeface="+mn-lt"/>
                <a:cs typeface="Courier New" pitchFamily="49" charset="0"/>
              </a:rPr>
              <a:t>JavaFX</a:t>
            </a:r>
            <a:endParaRPr lang="en-US" i="1" dirty="0">
              <a:latin typeface="+mn-lt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sr-Latn-RS" sz="2400" dirty="0"/>
              <a:t>Dodavanje sadržaja: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private void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createContent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(Pane parent) {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Button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button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new Button("Hello");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int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minPadding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10;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double width =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parent.getWidth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 -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minPadding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double height =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parent.getHeight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 -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minPadding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Rectangle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rectangle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new Rectangle(width, height);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rectangle.setFill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(new Color(0, 0, 0, 0));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rectangle.setStroke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(new Color(0, 0, 0, 1));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parent.getChildren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().add(rectangle);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parent.getChildren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().add(button);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B859F0B-6F09-45EC-B803-41CB2D932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189" y="935734"/>
            <a:ext cx="2869946" cy="249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58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717ED-0902-45FD-B986-2D7E9AFD9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Događaji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FC86F-E08A-48BB-8609-B12787E83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Događaj je klasa izvedena iz </a:t>
            </a:r>
            <a:r>
              <a:rPr lang="sr-Latn-RS" dirty="0" err="1"/>
              <a:t>Event</a:t>
            </a:r>
            <a:endParaRPr lang="sr-Latn-RS" dirty="0"/>
          </a:p>
          <a:p>
            <a:r>
              <a:rPr lang="sr-Latn-RS" dirty="0" err="1"/>
              <a:t>EventHandler</a:t>
            </a:r>
            <a:r>
              <a:rPr lang="sr-Latn-RS" dirty="0"/>
              <a:t> funkcionalni interfejs</a:t>
            </a:r>
            <a:br>
              <a:rPr lang="sr-Latn-RS" dirty="0"/>
            </a:br>
            <a:r>
              <a:rPr lang="sr-Latn-RS" dirty="0"/>
              <a:t>koji </a:t>
            </a:r>
            <a:r>
              <a:rPr lang="sr-Latn-RS" dirty="0" err="1"/>
              <a:t>obradjuje</a:t>
            </a:r>
            <a:r>
              <a:rPr lang="sr-Latn-RS" dirty="0"/>
              <a:t> događaj</a:t>
            </a:r>
          </a:p>
          <a:p>
            <a:r>
              <a:rPr lang="sr-Latn-RS" dirty="0"/>
              <a:t>Postoje događaji za ulazne akcije </a:t>
            </a:r>
          </a:p>
          <a:p>
            <a:pPr lvl="1"/>
            <a:r>
              <a:rPr lang="sr-Latn-RS" dirty="0" err="1"/>
              <a:t>Action</a:t>
            </a:r>
            <a:r>
              <a:rPr lang="sr-Latn-RS" dirty="0"/>
              <a:t>, </a:t>
            </a:r>
            <a:r>
              <a:rPr lang="sr-Latn-RS" dirty="0" err="1"/>
              <a:t>MouseEntered</a:t>
            </a:r>
            <a:r>
              <a:rPr lang="sr-Latn-RS" dirty="0"/>
              <a:t>, </a:t>
            </a:r>
            <a:r>
              <a:rPr lang="sr-Latn-RS" dirty="0" err="1"/>
              <a:t>KeyPressed</a:t>
            </a:r>
            <a:r>
              <a:rPr lang="sr-Latn-RS" dirty="0"/>
              <a:t>, </a:t>
            </a:r>
            <a:r>
              <a:rPr lang="sr-Latn-RS" dirty="0" err="1"/>
              <a:t>Shown</a:t>
            </a:r>
            <a:r>
              <a:rPr lang="sr-Latn-RS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625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717ED-0902-45FD-B986-2D7E9AFD9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Događaji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FC86F-E08A-48BB-8609-B12787E835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16562"/>
          </a:xfrm>
        </p:spPr>
        <p:txBody>
          <a:bodyPr>
            <a:normAutofit fontScale="40000" lnSpcReduction="20000"/>
          </a:bodyPr>
          <a:lstStyle/>
          <a:p>
            <a:r>
              <a:rPr lang="sr-Latn-RS" sz="6000" dirty="0"/>
              <a:t>Pritisak dugmeta smanjuje pravougaonik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public class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HelloWindow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 extends Application 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	implements </a:t>
            </a:r>
            <a:r>
              <a:rPr lang="en-US" sz="4000" b="1" dirty="0" err="1">
                <a:latin typeface="Courier New" pitchFamily="49" charset="0"/>
                <a:cs typeface="Courier New" pitchFamily="49" charset="0"/>
              </a:rPr>
              <a:t>EventHandler</a:t>
            </a:r>
            <a:r>
              <a:rPr lang="en-US" sz="4000" b="1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4000" b="1" dirty="0" err="1">
                <a:latin typeface="Courier New" pitchFamily="49" charset="0"/>
                <a:cs typeface="Courier New" pitchFamily="49" charset="0"/>
              </a:rPr>
              <a:t>ActionEvent</a:t>
            </a:r>
            <a:r>
              <a:rPr lang="en-US" sz="4000" b="1" dirty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button.</a:t>
            </a:r>
            <a:r>
              <a:rPr lang="en-US" sz="4000" b="1" dirty="0" err="1">
                <a:latin typeface="Courier New" pitchFamily="49" charset="0"/>
                <a:cs typeface="Courier New" pitchFamily="49" charset="0"/>
              </a:rPr>
              <a:t>setOnAction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(this);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@Override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public void handle(</a:t>
            </a:r>
            <a:r>
              <a:rPr lang="en-US" sz="4000" b="1" dirty="0" err="1">
                <a:latin typeface="Courier New" pitchFamily="49" charset="0"/>
                <a:cs typeface="Courier New" pitchFamily="49" charset="0"/>
              </a:rPr>
              <a:t>ActionEvent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actionEvent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double width =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rectangle.getWidth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() - 10;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double height =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rectangle.getHeight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() - 10;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if (width &lt; 0 || height &lt; 0) {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    width =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pane.getWidth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() - MIN_PADDING;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    height =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pane.getHeight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() - MIN_PADDING;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}</a:t>
            </a:r>
            <a:endParaRPr lang="sr-Latn-RS" sz="40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10000"/>
              </a:lnSpc>
              <a:buNone/>
            </a:pPr>
            <a:endParaRPr lang="en-US" sz="40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rectangle.setWidth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(width);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4000" dirty="0" err="1">
                <a:latin typeface="Courier New" pitchFamily="49" charset="0"/>
                <a:cs typeface="Courier New" pitchFamily="49" charset="0"/>
              </a:rPr>
              <a:t>rectangle.setHeight</a:t>
            </a:r>
            <a:r>
              <a:rPr lang="en-US" sz="4000" dirty="0">
                <a:latin typeface="Courier New" pitchFamily="49" charset="0"/>
                <a:cs typeface="Courier New" pitchFamily="49" charset="0"/>
              </a:rPr>
              <a:t>(height);</a:t>
            </a:r>
          </a:p>
          <a:p>
            <a:pPr>
              <a:lnSpc>
                <a:spcPct val="110000"/>
              </a:lnSpc>
              <a:buNone/>
            </a:pPr>
            <a:r>
              <a:rPr lang="en-US" sz="40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4000" dirty="0"/>
              <a:t>}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A48A1B2-3ADD-4F78-B909-F92719F6E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117694"/>
            <a:ext cx="2276763" cy="218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277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717ED-0902-45FD-B986-2D7E9AFD9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Događaji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FC86F-E08A-48BB-8609-B12787E835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16562"/>
          </a:xfrm>
        </p:spPr>
        <p:txBody>
          <a:bodyPr>
            <a:normAutofit/>
          </a:bodyPr>
          <a:lstStyle/>
          <a:p>
            <a:r>
              <a:rPr lang="sr-Latn-RS" dirty="0"/>
              <a:t>Transformacije</a:t>
            </a:r>
          </a:p>
          <a:p>
            <a:pPr marL="0" indent="0">
              <a:buNone/>
            </a:pPr>
            <a:r>
              <a:rPr lang="sr-Latn-RS" sz="2400" dirty="0" err="1">
                <a:latin typeface="Courier New" pitchFamily="49" charset="0"/>
                <a:cs typeface="Courier New" pitchFamily="49" charset="0"/>
              </a:rPr>
              <a:t>rectangle.</a:t>
            </a:r>
            <a:r>
              <a:rPr lang="sr-Latn-RS" sz="2400" b="1" dirty="0" err="1">
                <a:latin typeface="Courier New" pitchFamily="49" charset="0"/>
                <a:cs typeface="Courier New" pitchFamily="49" charset="0"/>
              </a:rPr>
              <a:t>setRotate</a:t>
            </a:r>
            <a:r>
              <a:rPr lang="sr-Latn-RS" sz="2400" dirty="0">
                <a:latin typeface="Courier New" pitchFamily="49" charset="0"/>
                <a:cs typeface="Courier New" pitchFamily="49" charset="0"/>
              </a:rPr>
              <a:t>(45);</a:t>
            </a:r>
          </a:p>
          <a:p>
            <a:pPr marL="0" indent="0">
              <a:buNone/>
            </a:pPr>
            <a:endParaRPr lang="sr-Latn-RS" sz="2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sr-Latn-RS" sz="24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17234A5A-BFBE-4B95-94FE-60A0969B5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352" y="2743200"/>
            <a:ext cx="3257295" cy="28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7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/>
              <a:t>Model-View-Controller (MVC)</a:t>
            </a:r>
            <a:br>
              <a:rPr lang="sr-Latn-RS" dirty="0"/>
            </a:br>
            <a:r>
              <a:rPr lang="en-US" sz="2700" dirty="0"/>
              <a:t>http://en.wikipedia.org/wiki/Model–view–controller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623223"/>
            <a:ext cx="4648200" cy="500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 flipH="1">
            <a:off x="4038600" y="4137660"/>
            <a:ext cx="76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3182</TotalTime>
  <Words>893</Words>
  <Application>Microsoft Office PowerPoint</Application>
  <PresentationFormat>On-screen Show (4:3)</PresentationFormat>
  <Paragraphs>165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Courier New</vt:lpstr>
      <vt:lpstr>Office Theme</vt:lpstr>
      <vt:lpstr>Praktikum iz Objektno orijentisanog programiranja</vt:lpstr>
      <vt:lpstr>Komponente grafičkog korisničkog interfejsa JavaFX</vt:lpstr>
      <vt:lpstr>Komponente grafičkog korisničkog interfejsa JavaFX</vt:lpstr>
      <vt:lpstr>Komponente grafičkog korisničkog interfejsa JavaFX</vt:lpstr>
      <vt:lpstr>Komponente grafičkog korisničkog interfejsa JavaFX</vt:lpstr>
      <vt:lpstr>Događaji</vt:lpstr>
      <vt:lpstr>Događaji</vt:lpstr>
      <vt:lpstr>Događaji</vt:lpstr>
      <vt:lpstr>Model-View-Controller (MVC) http://en.wikipedia.org/wiki/Model–view–controller</vt:lpstr>
      <vt:lpstr>FXML</vt:lpstr>
      <vt:lpstr>FXML</vt:lpstr>
      <vt:lpstr>FXML</vt:lpstr>
      <vt:lpstr>FXML</vt:lpstr>
      <vt:lpstr>JavaFX CSS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Živojin Šuštran</cp:lastModifiedBy>
  <cp:revision>214</cp:revision>
  <dcterms:created xsi:type="dcterms:W3CDTF">2015-02-11T23:52:18Z</dcterms:created>
  <dcterms:modified xsi:type="dcterms:W3CDTF">2023-04-27T09:03:49Z</dcterms:modified>
</cp:coreProperties>
</file>